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256" r:id="rId2"/>
    <p:sldId id="586" r:id="rId3"/>
    <p:sldId id="587" r:id="rId4"/>
    <p:sldId id="588" r:id="rId5"/>
    <p:sldId id="589" r:id="rId6"/>
    <p:sldId id="590" r:id="rId7"/>
    <p:sldId id="591" r:id="rId8"/>
    <p:sldId id="592" r:id="rId9"/>
    <p:sldId id="593" r:id="rId10"/>
    <p:sldId id="563" r:id="rId11"/>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a:srgbClr val="70AD47"/>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85"/>
    <p:restoredTop sz="73222" autoAdjust="0"/>
  </p:normalViewPr>
  <p:slideViewPr>
    <p:cSldViewPr snapToGrid="0" snapToObjects="1">
      <p:cViewPr varScale="1">
        <p:scale>
          <a:sx n="90" d="100"/>
          <a:sy n="90" d="100"/>
        </p:scale>
        <p:origin x="200" y="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1/17/19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presentation we discuss how categorical variables are dealt with in multiple regression models and provide examples</a:t>
            </a:r>
            <a:r>
              <a:rPr lang="en-US" baseline="0" dirty="0"/>
              <a:t>.</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When we have categorical or factor variables in linear regression models, R considers one of the levels as a default value, such as how the model can be modified for cases when other levels are chosen. So, in the previous example, bad was considered as a default level for the model, and then the model was showing how the prediction can be modified if the value of the shelve location was good or was medium. The default level is normally the one that appears alphabetically first. In the previous example, bad was alphabetically first compared to good and medium and therefore was selected as the default level. In the previous example the coefficient for shelve location good was 4.83, which means that if the shelve location was good, the sales would have been 4.8 units in thousands of dollars more compared to when shelve location was bad. </a:t>
            </a:r>
            <a:r>
              <a:rPr lang="en-US" sz="1200" kern="1200">
                <a:solidFill>
                  <a:schemeClr val="tx1"/>
                </a:solidFill>
                <a:effectLst/>
                <a:latin typeface="+mn-lt"/>
                <a:ea typeface="+mn-ea"/>
                <a:cs typeface="+mn-cs"/>
              </a:rPr>
              <a:t>Similarly, the sales would have been 1.95 units more if the shelve location was medium when compared to the base for when the shelve location was bad.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10</a:t>
            </a:fld>
            <a:endParaRPr lang="en-US"/>
          </a:p>
        </p:txBody>
      </p:sp>
    </p:spTree>
    <p:extLst>
      <p:ext uri="{BB962C8B-B14F-4D97-AF65-F5344CB8AC3E}">
        <p14:creationId xmlns:p14="http://schemas.microsoft.com/office/powerpoint/2010/main" val="2184010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2">
                    <a:lumMod val="75000"/>
                  </a:schemeClr>
                </a:solidFill>
                <a:latin typeface="Garamond" panose="02020404030301010803" pitchFamily="18" charset="0"/>
              </a:rPr>
              <a:t>As you may recall from before, some variables are referred to as qualitative or</a:t>
            </a:r>
            <a:r>
              <a:rPr lang="en-US" sz="1200" b="0" baseline="0" dirty="0">
                <a:solidFill>
                  <a:schemeClr val="tx2">
                    <a:lumMod val="75000"/>
                  </a:schemeClr>
                </a:solidFill>
                <a:latin typeface="Garamond" panose="02020404030301010803" pitchFamily="18" charset="0"/>
              </a:rPr>
              <a:t> </a:t>
            </a:r>
            <a:r>
              <a:rPr lang="en-US" sz="1200" b="0" dirty="0">
                <a:solidFill>
                  <a:schemeClr val="tx2">
                    <a:lumMod val="75000"/>
                  </a:schemeClr>
                </a:solidFill>
                <a:latin typeface="Garamond" panose="02020404030301010803" pitchFamily="18" charset="0"/>
              </a:rPr>
              <a:t>categorical variables. Qualitative variables are variables that are not numerical. They describe data that fits into categories. For example the </a:t>
            </a:r>
            <a:r>
              <a:rPr lang="en-US" sz="1200" b="0" baseline="0" dirty="0">
                <a:solidFill>
                  <a:schemeClr val="tx2">
                    <a:lumMod val="75000"/>
                  </a:schemeClr>
                </a:solidFill>
                <a:latin typeface="Garamond" panose="02020404030301010803" pitchFamily="18" charset="0"/>
              </a:rPr>
              <a:t>color of an individual’s eyes or name of the country of their residence can be considered as categorical variables</a:t>
            </a:r>
            <a:r>
              <a:rPr lang="en-US" sz="1200" b="0" dirty="0">
                <a:solidFill>
                  <a:schemeClr val="tx2">
                    <a:lumMod val="75000"/>
                  </a:schemeClr>
                </a:solidFill>
                <a:latin typeface="Garamond" panose="02020404030301010803" pitchFamily="18" charset="0"/>
              </a:rPr>
              <a:t>. In</a:t>
            </a:r>
            <a:r>
              <a:rPr lang="en-US" sz="1200" b="0" baseline="0" dirty="0">
                <a:solidFill>
                  <a:schemeClr val="tx2">
                    <a:lumMod val="75000"/>
                  </a:schemeClr>
                </a:solidFill>
                <a:latin typeface="Garamond" panose="02020404030301010803" pitchFamily="18" charset="0"/>
              </a:rPr>
              <a:t> regression modelling, </a:t>
            </a:r>
            <a:r>
              <a:rPr lang="en-US" sz="1200" b="0" dirty="0">
                <a:solidFill>
                  <a:schemeClr val="tx2">
                    <a:lumMod val="75000"/>
                  </a:schemeClr>
                </a:solidFill>
                <a:latin typeface="Garamond" panose="02020404030301010803" pitchFamily="18" charset="0"/>
              </a:rPr>
              <a:t>qualitative variables are also referred to as  indicator variables. </a:t>
            </a:r>
          </a:p>
        </p:txBody>
      </p:sp>
      <p:sp>
        <p:nvSpPr>
          <p:cNvPr id="4" name="Slide Number Placeholder 3"/>
          <p:cNvSpPr>
            <a:spLocks noGrp="1"/>
          </p:cNvSpPr>
          <p:nvPr>
            <p:ph type="sldNum" sz="quarter" idx="10"/>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1457997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an example where we consider the issue of sex discrimination in the salary earnings of workers in some industries. Suppose we have selected 15 workers randomly and we captured their age, salary, and gender. In this case sex can be only male or female, and therefore we can code this variable as a dummy variable where zero shows female and one shows male.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3</a:t>
            </a:fld>
            <a:endParaRPr lang="en-US"/>
          </a:p>
        </p:txBody>
      </p:sp>
    </p:spTree>
    <p:extLst>
      <p:ext uri="{BB962C8B-B14F-4D97-AF65-F5344CB8AC3E}">
        <p14:creationId xmlns:p14="http://schemas.microsoft.com/office/powerpoint/2010/main" val="1142807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ChangeArrowheads="1"/>
          </p:cNvSpPr>
          <p:nvPr/>
        </p:nvSpPr>
        <p:spPr bwMode="auto">
          <a:xfrm>
            <a:off x="3886200" y="0"/>
            <a:ext cx="2971800" cy="457200"/>
          </a:xfrm>
          <a:prstGeom prst="rect">
            <a:avLst/>
          </a:prstGeom>
          <a:noFill/>
          <a:ln w="12699">
            <a:noFill/>
            <a:miter lim="800000"/>
            <a:headEnd/>
            <a:tailEnd/>
          </a:ln>
        </p:spPr>
        <p:txBody>
          <a:bodyPr wrap="none" anchor="ctr"/>
          <a:lstStyle/>
          <a:p>
            <a:endParaRPr lang="en-US" dirty="0"/>
          </a:p>
        </p:txBody>
      </p:sp>
      <p:sp>
        <p:nvSpPr>
          <p:cNvPr id="77827" name="Rectangle 3"/>
          <p:cNvSpPr>
            <a:spLocks noChangeArrowheads="1"/>
          </p:cNvSpPr>
          <p:nvPr/>
        </p:nvSpPr>
        <p:spPr bwMode="auto">
          <a:xfrm>
            <a:off x="3886200" y="8686800"/>
            <a:ext cx="2971800" cy="457200"/>
          </a:xfrm>
          <a:prstGeom prst="rect">
            <a:avLst/>
          </a:prstGeom>
          <a:noFill/>
          <a:ln w="12699">
            <a:noFill/>
            <a:miter lim="800000"/>
            <a:headEnd/>
            <a:tailEnd/>
          </a:ln>
        </p:spPr>
        <p:txBody>
          <a:bodyPr lIns="19050" tIns="0" rIns="19050" bIns="0" anchor="b"/>
          <a:lstStyle/>
          <a:p>
            <a:pPr algn="r"/>
            <a:r>
              <a:rPr lang="en-US" sz="1000" dirty="0"/>
              <a:t>24</a:t>
            </a:r>
          </a:p>
        </p:txBody>
      </p:sp>
      <p:sp>
        <p:nvSpPr>
          <p:cNvPr id="77828" name="Rectangle 4"/>
          <p:cNvSpPr>
            <a:spLocks noChangeArrowheads="1"/>
          </p:cNvSpPr>
          <p:nvPr/>
        </p:nvSpPr>
        <p:spPr bwMode="auto">
          <a:xfrm>
            <a:off x="0" y="8686800"/>
            <a:ext cx="2971800" cy="457200"/>
          </a:xfrm>
          <a:prstGeom prst="rect">
            <a:avLst/>
          </a:prstGeom>
          <a:noFill/>
          <a:ln w="12699">
            <a:noFill/>
            <a:miter lim="800000"/>
            <a:headEnd/>
            <a:tailEnd/>
          </a:ln>
        </p:spPr>
        <p:txBody>
          <a:bodyPr wrap="none" anchor="ctr"/>
          <a:lstStyle/>
          <a:p>
            <a:endParaRPr lang="en-US" dirty="0"/>
          </a:p>
        </p:txBody>
      </p:sp>
      <p:sp>
        <p:nvSpPr>
          <p:cNvPr id="77829" name="Rectangle 5"/>
          <p:cNvSpPr>
            <a:spLocks noChangeArrowheads="1"/>
          </p:cNvSpPr>
          <p:nvPr/>
        </p:nvSpPr>
        <p:spPr bwMode="auto">
          <a:xfrm>
            <a:off x="0" y="0"/>
            <a:ext cx="2971800" cy="457200"/>
          </a:xfrm>
          <a:prstGeom prst="rect">
            <a:avLst/>
          </a:prstGeom>
          <a:noFill/>
          <a:ln w="12699">
            <a:noFill/>
            <a:miter lim="800000"/>
            <a:headEnd/>
            <a:tailEnd/>
          </a:ln>
        </p:spPr>
        <p:txBody>
          <a:bodyPr wrap="none" anchor="ctr"/>
          <a:lstStyle/>
          <a:p>
            <a:endParaRPr lang="en-US" dirty="0"/>
          </a:p>
        </p:txBody>
      </p:sp>
      <p:sp>
        <p:nvSpPr>
          <p:cNvPr id="77830" name="Rectangle 6"/>
          <p:cNvSpPr>
            <a:spLocks noGrp="1" noRot="1" noChangeAspect="1" noChangeArrowheads="1" noTextEdit="1"/>
          </p:cNvSpPr>
          <p:nvPr>
            <p:ph type="sldImg"/>
          </p:nvPr>
        </p:nvSpPr>
        <p:spPr>
          <a:xfrm>
            <a:off x="393700" y="692150"/>
            <a:ext cx="6070600" cy="3416300"/>
          </a:xfrm>
          <a:ln cap="flat"/>
        </p:spPr>
      </p:sp>
      <p:sp>
        <p:nvSpPr>
          <p:cNvPr id="77831" name="Rectangle 7"/>
          <p:cNvSpPr>
            <a:spLocks noGrp="1" noChangeArrowheads="1"/>
          </p:cNvSpPr>
          <p:nvPr>
            <p:ph type="body" idx="1"/>
          </p:nvPr>
        </p:nvSpPr>
        <p:spPr>
          <a:noFill/>
          <a:ln w="9525"/>
        </p:spPr>
        <p:txBody>
          <a:bodyPr/>
          <a:lstStyle/>
          <a:p>
            <a:r>
              <a:rPr lang="en-US" sz="1200" kern="1200" dirty="0">
                <a:solidFill>
                  <a:schemeClr val="tx1"/>
                </a:solidFill>
                <a:effectLst/>
                <a:latin typeface="+mn-lt"/>
                <a:ea typeface="+mn-ea"/>
                <a:cs typeface="+mn-cs"/>
              </a:rPr>
              <a:t>The following table shows the data used for this example where we have three variables, age, sex, and monthly salary in thousands of dollars. </a:t>
            </a:r>
            <a:endParaRPr lang="en-US" dirty="0"/>
          </a:p>
        </p:txBody>
      </p:sp>
    </p:spTree>
    <p:extLst>
      <p:ext uri="{BB962C8B-B14F-4D97-AF65-F5344CB8AC3E}">
        <p14:creationId xmlns:p14="http://schemas.microsoft.com/office/powerpoint/2010/main" val="4278639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ChangeArrowheads="1"/>
          </p:cNvSpPr>
          <p:nvPr/>
        </p:nvSpPr>
        <p:spPr bwMode="auto">
          <a:xfrm>
            <a:off x="3886200" y="0"/>
            <a:ext cx="2971800" cy="457200"/>
          </a:xfrm>
          <a:prstGeom prst="rect">
            <a:avLst/>
          </a:prstGeom>
          <a:noFill/>
          <a:ln w="12699">
            <a:noFill/>
            <a:miter lim="800000"/>
            <a:headEnd/>
            <a:tailEnd/>
          </a:ln>
        </p:spPr>
        <p:txBody>
          <a:bodyPr wrap="none" anchor="ctr"/>
          <a:lstStyle/>
          <a:p>
            <a:endParaRPr lang="en-US" dirty="0"/>
          </a:p>
        </p:txBody>
      </p:sp>
      <p:sp>
        <p:nvSpPr>
          <p:cNvPr id="78851" name="Rectangle 3"/>
          <p:cNvSpPr>
            <a:spLocks noChangeArrowheads="1"/>
          </p:cNvSpPr>
          <p:nvPr/>
        </p:nvSpPr>
        <p:spPr bwMode="auto">
          <a:xfrm>
            <a:off x="3886200" y="8686800"/>
            <a:ext cx="2971800" cy="457200"/>
          </a:xfrm>
          <a:prstGeom prst="rect">
            <a:avLst/>
          </a:prstGeom>
          <a:noFill/>
          <a:ln w="12699">
            <a:noFill/>
            <a:miter lim="800000"/>
            <a:headEnd/>
            <a:tailEnd/>
          </a:ln>
        </p:spPr>
        <p:txBody>
          <a:bodyPr lIns="19050" tIns="0" rIns="19050" bIns="0" anchor="b"/>
          <a:lstStyle/>
          <a:p>
            <a:pPr algn="r"/>
            <a:r>
              <a:rPr lang="en-US" sz="1000" dirty="0"/>
              <a:t>25</a:t>
            </a:r>
          </a:p>
        </p:txBody>
      </p:sp>
      <p:sp>
        <p:nvSpPr>
          <p:cNvPr id="78852" name="Rectangle 4"/>
          <p:cNvSpPr>
            <a:spLocks noChangeArrowheads="1"/>
          </p:cNvSpPr>
          <p:nvPr/>
        </p:nvSpPr>
        <p:spPr bwMode="auto">
          <a:xfrm>
            <a:off x="0" y="8686800"/>
            <a:ext cx="2971800" cy="457200"/>
          </a:xfrm>
          <a:prstGeom prst="rect">
            <a:avLst/>
          </a:prstGeom>
          <a:noFill/>
          <a:ln w="12699">
            <a:noFill/>
            <a:miter lim="800000"/>
            <a:headEnd/>
            <a:tailEnd/>
          </a:ln>
        </p:spPr>
        <p:txBody>
          <a:bodyPr wrap="none" anchor="ctr"/>
          <a:lstStyle/>
          <a:p>
            <a:endParaRPr lang="en-US" dirty="0"/>
          </a:p>
        </p:txBody>
      </p:sp>
      <p:sp>
        <p:nvSpPr>
          <p:cNvPr id="78853" name="Rectangle 5"/>
          <p:cNvSpPr>
            <a:spLocks noChangeArrowheads="1"/>
          </p:cNvSpPr>
          <p:nvPr/>
        </p:nvSpPr>
        <p:spPr bwMode="auto">
          <a:xfrm>
            <a:off x="0" y="0"/>
            <a:ext cx="2971800" cy="457200"/>
          </a:xfrm>
          <a:prstGeom prst="rect">
            <a:avLst/>
          </a:prstGeom>
          <a:noFill/>
          <a:ln w="12699">
            <a:noFill/>
            <a:miter lim="800000"/>
            <a:headEnd/>
            <a:tailEnd/>
          </a:ln>
        </p:spPr>
        <p:txBody>
          <a:bodyPr wrap="none" anchor="ctr"/>
          <a:lstStyle/>
          <a:p>
            <a:endParaRPr lang="en-US" dirty="0"/>
          </a:p>
        </p:txBody>
      </p:sp>
      <p:sp>
        <p:nvSpPr>
          <p:cNvPr id="78854" name="Rectangle 6"/>
          <p:cNvSpPr>
            <a:spLocks noGrp="1" noRot="1" noChangeAspect="1" noChangeArrowheads="1" noTextEdit="1"/>
          </p:cNvSpPr>
          <p:nvPr>
            <p:ph type="sldImg"/>
          </p:nvPr>
        </p:nvSpPr>
        <p:spPr>
          <a:xfrm>
            <a:off x="393700" y="692150"/>
            <a:ext cx="6070600" cy="3416300"/>
          </a:xfrm>
          <a:ln cap="flat"/>
        </p:spPr>
      </p:sp>
      <p:sp>
        <p:nvSpPr>
          <p:cNvPr id="78855" name="Rectangle 7"/>
          <p:cNvSpPr>
            <a:spLocks noGrp="1" noChangeArrowheads="1"/>
          </p:cNvSpPr>
          <p:nvPr>
            <p:ph type="body" idx="1"/>
          </p:nvPr>
        </p:nvSpPr>
        <p:spPr>
          <a:noFill/>
          <a:ln w="9525"/>
        </p:spPr>
        <p:txBody>
          <a:bodyPr/>
          <a:lstStyle/>
          <a:p>
            <a:r>
              <a:rPr lang="en-US" sz="1200" kern="1200" dirty="0">
                <a:solidFill>
                  <a:schemeClr val="tx1"/>
                </a:solidFill>
                <a:effectLst/>
                <a:latin typeface="+mn-lt"/>
                <a:ea typeface="+mn-ea"/>
                <a:cs typeface="+mn-cs"/>
              </a:rPr>
              <a:t>Here we can see the multiple regression model. Salary is equal to 1.73 plus 0.11 multiplied by age plus 0.45 multiplied by gender. As we can see, gender is also associated with a very small p value for the t-test, which means that it is a statistically significant variable. The coefficient is positive in this case, which is equal 0.45. This means that increasing the gender, which means moving from female that was presented with zero, to male which was presented by one, results in increasing the salary. In other words, we can conclude that males are earning more money compared to women in this data set. More specifically, we can say that males on average are earning 0.45 multiplied by 1000, which is nearly $450 more than women in the data set. </a:t>
            </a:r>
            <a:endParaRPr lang="en-US" dirty="0"/>
          </a:p>
        </p:txBody>
      </p:sp>
    </p:spTree>
    <p:extLst>
      <p:ext uri="{BB962C8B-B14F-4D97-AF65-F5344CB8AC3E}">
        <p14:creationId xmlns:p14="http://schemas.microsoft.com/office/powerpoint/2010/main" val="3508129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ChangeArrowheads="1"/>
          </p:cNvSpPr>
          <p:nvPr/>
        </p:nvSpPr>
        <p:spPr bwMode="auto">
          <a:xfrm>
            <a:off x="3886200" y="0"/>
            <a:ext cx="2971800" cy="457200"/>
          </a:xfrm>
          <a:prstGeom prst="rect">
            <a:avLst/>
          </a:prstGeom>
          <a:noFill/>
          <a:ln w="12699">
            <a:noFill/>
            <a:miter lim="800000"/>
            <a:headEnd/>
            <a:tailEnd/>
          </a:ln>
        </p:spPr>
        <p:txBody>
          <a:bodyPr wrap="none" anchor="ctr"/>
          <a:lstStyle/>
          <a:p>
            <a:endParaRPr lang="en-US" dirty="0"/>
          </a:p>
        </p:txBody>
      </p:sp>
      <p:sp>
        <p:nvSpPr>
          <p:cNvPr id="79875" name="Rectangle 3"/>
          <p:cNvSpPr>
            <a:spLocks noChangeArrowheads="1"/>
          </p:cNvSpPr>
          <p:nvPr/>
        </p:nvSpPr>
        <p:spPr bwMode="auto">
          <a:xfrm>
            <a:off x="3886200" y="8686800"/>
            <a:ext cx="2971800" cy="457200"/>
          </a:xfrm>
          <a:prstGeom prst="rect">
            <a:avLst/>
          </a:prstGeom>
          <a:noFill/>
          <a:ln w="12699">
            <a:noFill/>
            <a:miter lim="800000"/>
            <a:headEnd/>
            <a:tailEnd/>
          </a:ln>
        </p:spPr>
        <p:txBody>
          <a:bodyPr lIns="19050" tIns="0" rIns="19050" bIns="0" anchor="b"/>
          <a:lstStyle/>
          <a:p>
            <a:pPr algn="r"/>
            <a:r>
              <a:rPr lang="en-US" sz="1000" dirty="0"/>
              <a:t>25</a:t>
            </a:r>
          </a:p>
        </p:txBody>
      </p:sp>
      <p:sp>
        <p:nvSpPr>
          <p:cNvPr id="79876" name="Rectangle 4"/>
          <p:cNvSpPr>
            <a:spLocks noChangeArrowheads="1"/>
          </p:cNvSpPr>
          <p:nvPr/>
        </p:nvSpPr>
        <p:spPr bwMode="auto">
          <a:xfrm>
            <a:off x="0" y="8686800"/>
            <a:ext cx="2971800" cy="457200"/>
          </a:xfrm>
          <a:prstGeom prst="rect">
            <a:avLst/>
          </a:prstGeom>
          <a:noFill/>
          <a:ln w="12699">
            <a:noFill/>
            <a:miter lim="800000"/>
            <a:headEnd/>
            <a:tailEnd/>
          </a:ln>
        </p:spPr>
        <p:txBody>
          <a:bodyPr wrap="none" anchor="ctr"/>
          <a:lstStyle/>
          <a:p>
            <a:endParaRPr lang="en-US" dirty="0"/>
          </a:p>
        </p:txBody>
      </p:sp>
      <p:sp>
        <p:nvSpPr>
          <p:cNvPr id="79877" name="Rectangle 5"/>
          <p:cNvSpPr>
            <a:spLocks noChangeArrowheads="1"/>
          </p:cNvSpPr>
          <p:nvPr/>
        </p:nvSpPr>
        <p:spPr bwMode="auto">
          <a:xfrm>
            <a:off x="0" y="0"/>
            <a:ext cx="2971800" cy="457200"/>
          </a:xfrm>
          <a:prstGeom prst="rect">
            <a:avLst/>
          </a:prstGeom>
          <a:noFill/>
          <a:ln w="12699">
            <a:noFill/>
            <a:miter lim="800000"/>
            <a:headEnd/>
            <a:tailEnd/>
          </a:ln>
        </p:spPr>
        <p:txBody>
          <a:bodyPr wrap="none" anchor="ctr"/>
          <a:lstStyle/>
          <a:p>
            <a:endParaRPr lang="en-US" dirty="0"/>
          </a:p>
        </p:txBody>
      </p:sp>
      <p:sp>
        <p:nvSpPr>
          <p:cNvPr id="79878" name="Rectangle 6"/>
          <p:cNvSpPr>
            <a:spLocks noGrp="1" noRot="1" noChangeAspect="1" noChangeArrowheads="1" noTextEdit="1"/>
          </p:cNvSpPr>
          <p:nvPr>
            <p:ph type="sldImg"/>
          </p:nvPr>
        </p:nvSpPr>
        <p:spPr>
          <a:xfrm>
            <a:off x="393700" y="692150"/>
            <a:ext cx="6070600" cy="3416300"/>
          </a:xfrm>
          <a:ln cap="flat"/>
        </p:spPr>
      </p:sp>
      <p:sp>
        <p:nvSpPr>
          <p:cNvPr id="79879" name="Rectangle 7"/>
          <p:cNvSpPr>
            <a:spLocks noGrp="1" noChangeArrowheads="1"/>
          </p:cNvSpPr>
          <p:nvPr>
            <p:ph type="body" idx="1"/>
          </p:nvPr>
        </p:nvSpPr>
        <p:spPr>
          <a:noFill/>
          <a:ln w="9525"/>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following visualization also confirms that males are earning more than females in our data set. In this case we have two separate linear regressions lines, one for men and one for women. The average distance between the two lines should be $450 as we predicted before. </a:t>
            </a:r>
          </a:p>
          <a:p>
            <a:endParaRPr lang="en-US" dirty="0"/>
          </a:p>
        </p:txBody>
      </p:sp>
    </p:spTree>
    <p:extLst>
      <p:ext uri="{BB962C8B-B14F-4D97-AF65-F5344CB8AC3E}">
        <p14:creationId xmlns:p14="http://schemas.microsoft.com/office/powerpoint/2010/main" val="12245292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Of course binary coding of zero and one can be only used when we have two levels. For example, in the case of sex, we had only female and male levels. However, if we have more than two levels, for example if we have three levels, using numerical representation for representing these categories would be wrong. Because in that case we are assuming that the distance between the first and second category level is the same as the distance between the second and the third level. In such scenarios, we need to explicitly define the variable as a factor and let the model deal with the factor variable.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7</a:t>
            </a:fld>
            <a:endParaRPr lang="en-US"/>
          </a:p>
        </p:txBody>
      </p:sp>
    </p:spTree>
    <p:extLst>
      <p:ext uri="{BB962C8B-B14F-4D97-AF65-F5344CB8AC3E}">
        <p14:creationId xmlns:p14="http://schemas.microsoft.com/office/powerpoint/2010/main" val="20491244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consider an example in R. In this example, we try to predict the sales of baby car seats. The data set is part of the ISLR library. So, the first thing we do is load the library, then we select column one through eight of the car seat data set, which is a part of the ISLR library. For this we can write my data is equal to car seat bracket comma one through eight. We can use the </a:t>
            </a:r>
            <a:r>
              <a:rPr lang="en-US" sz="1200" kern="1200" dirty="0" err="1">
                <a:solidFill>
                  <a:schemeClr val="tx1"/>
                </a:solidFill>
                <a:effectLst/>
                <a:latin typeface="+mn-lt"/>
                <a:ea typeface="+mn-ea"/>
                <a:cs typeface="+mn-cs"/>
              </a:rPr>
              <a:t>str</a:t>
            </a:r>
            <a:r>
              <a:rPr lang="en-US" sz="1200" kern="1200" dirty="0">
                <a:solidFill>
                  <a:schemeClr val="tx1"/>
                </a:solidFill>
                <a:effectLst/>
                <a:latin typeface="+mn-lt"/>
                <a:ea typeface="+mn-ea"/>
                <a:cs typeface="+mn-cs"/>
              </a:rPr>
              <a:t> function to look at the structure of the variables in this data set. So </a:t>
            </a:r>
            <a:r>
              <a:rPr lang="en-US" sz="1200" kern="1200" dirty="0" err="1">
                <a:solidFill>
                  <a:schemeClr val="tx1"/>
                </a:solidFill>
                <a:effectLst/>
                <a:latin typeface="+mn-lt"/>
                <a:ea typeface="+mn-ea"/>
                <a:cs typeface="+mn-cs"/>
              </a:rPr>
              <a:t>str</a:t>
            </a:r>
            <a:r>
              <a:rPr lang="en-US" sz="1200" kern="1200" dirty="0">
                <a:solidFill>
                  <a:schemeClr val="tx1"/>
                </a:solidFill>
                <a:effectLst/>
                <a:latin typeface="+mn-lt"/>
                <a:ea typeface="+mn-ea"/>
                <a:cs typeface="+mn-cs"/>
              </a:rPr>
              <a:t> my data shows us that we have a data frame consisting of 400 observations and eight variables and showing individual variables as sales, competitor price, income, advertising, population, price, shelve location, and etc. The interesting variable in this case is the shelve location. As we can see all other variables are shown as numerical variables, the shelve location variable is shown as a factor variable which contains three levels, bad, good, and medium. This is referred to the location of a shelf in a retail store, which can be bad, good, or medium. We can use the </a:t>
            </a:r>
            <a:r>
              <a:rPr lang="en-US" sz="1200" kern="1200" dirty="0" err="1">
                <a:solidFill>
                  <a:schemeClr val="tx1"/>
                </a:solidFill>
                <a:effectLst/>
                <a:latin typeface="+mn-lt"/>
                <a:ea typeface="+mn-ea"/>
                <a:cs typeface="+mn-cs"/>
              </a:rPr>
              <a:t>lm</a:t>
            </a:r>
            <a:r>
              <a:rPr lang="en-US" sz="1200" kern="1200" dirty="0">
                <a:solidFill>
                  <a:schemeClr val="tx1"/>
                </a:solidFill>
                <a:effectLst/>
                <a:latin typeface="+mn-lt"/>
                <a:ea typeface="+mn-ea"/>
                <a:cs typeface="+mn-cs"/>
              </a:rPr>
              <a:t> function to build the model. In this case we have model equal to </a:t>
            </a:r>
            <a:r>
              <a:rPr lang="en-US" sz="1200" kern="1200" dirty="0" err="1">
                <a:solidFill>
                  <a:schemeClr val="tx1"/>
                </a:solidFill>
                <a:effectLst/>
                <a:latin typeface="+mn-lt"/>
                <a:ea typeface="+mn-ea"/>
                <a:cs typeface="+mn-cs"/>
              </a:rPr>
              <a:t>lm</a:t>
            </a:r>
            <a:r>
              <a:rPr lang="en-US" sz="1200" kern="1200" dirty="0">
                <a:solidFill>
                  <a:schemeClr val="tx1"/>
                </a:solidFill>
                <a:effectLst/>
                <a:latin typeface="+mn-lt"/>
                <a:ea typeface="+mn-ea"/>
                <a:cs typeface="+mn-cs"/>
              </a:rPr>
              <a:t> sales against dot data is my data. If you use dot, this means that we are using every single variable that is included in the data frame to predict the sales. In this case, the variables of interest would be competitor price, income, advertising, population, price, shelve location, and age.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1468297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summary of the result model is shown in here. As we can see, except for population, all other variables are associated with a very small p value for the t-test, and therefore are statistically significant. We can also see two coefficients associated to the shelve location. Shelve location good and shelve location medium. This is discussed in more detail in the next slide. </a:t>
            </a:r>
            <a:endParaRPr lang="en-US" dirty="0"/>
          </a:p>
        </p:txBody>
      </p:sp>
      <p:sp>
        <p:nvSpPr>
          <p:cNvPr id="4" name="Slide Number Placeholder 3"/>
          <p:cNvSpPr>
            <a:spLocks noGrp="1"/>
          </p:cNvSpPr>
          <p:nvPr>
            <p:ph type="sldNum" sz="quarter" idx="5"/>
          </p:nvPr>
        </p:nvSpPr>
        <p:spPr/>
        <p:txBody>
          <a:bodyPr/>
          <a:lstStyle/>
          <a:p>
            <a:fld id="{AD06AC3C-2068-4A88-982F-9859BB4885A0}" type="slidenum">
              <a:rPr lang="en-US" smtClean="0"/>
              <a:t>9</a:t>
            </a:fld>
            <a:endParaRPr lang="en-US"/>
          </a:p>
        </p:txBody>
      </p:sp>
    </p:spTree>
    <p:extLst>
      <p:ext uri="{BB962C8B-B14F-4D97-AF65-F5344CB8AC3E}">
        <p14:creationId xmlns:p14="http://schemas.microsoft.com/office/powerpoint/2010/main" val="12021417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1/17/19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1/17/19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1/17/19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1/17/19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1/17/19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1/17/19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1368" y="781236"/>
            <a:ext cx="8080655" cy="2509748"/>
          </a:xfrm>
        </p:spPr>
        <p:txBody>
          <a:bodyPr/>
          <a:lstStyle/>
          <a:p>
            <a:r>
              <a:rPr lang="en-US" dirty="0"/>
              <a:t>Multiple Regression with Categorical Variables</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5_6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28638" y="4752975"/>
            <a:ext cx="487362" cy="487363"/>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254"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284695" y="739251"/>
            <a:ext cx="7723280" cy="5101397"/>
          </a:xfrm>
          <a:prstGeom prst="rect">
            <a:avLst/>
          </a:prstGeom>
          <a:noFill/>
          <a:ln w="12700" cap="sq">
            <a:noFill/>
            <a:miter lim="800000"/>
            <a:headEnd type="none" w="sm" len="sm"/>
            <a:tailEnd type="none" w="sm" len="sm"/>
          </a:ln>
        </p:spPr>
        <p:txBody>
          <a:bodyPr wrap="square">
            <a:spAutoFit/>
          </a:bodyPr>
          <a:lstStyle/>
          <a:p>
            <a:pPr>
              <a:defRPr/>
            </a:pPr>
            <a:r>
              <a:rPr lang="en-US" sz="2150" dirty="0">
                <a:solidFill>
                  <a:schemeClr val="tx2">
                    <a:lumMod val="75000"/>
                  </a:schemeClr>
                </a:solidFill>
                <a:latin typeface="Garamond" panose="02020404030301010803" pitchFamily="18" charset="0"/>
                <a:ea typeface="Arial" charset="0"/>
                <a:cs typeface="Arial" charset="0"/>
              </a:rPr>
              <a:t>R considers one of the levels (by default the first level alphabetically, in this case “bad”) as a default value and then suggests how the model can be modified for cases when the two other level values (i.e. “good” and “medium”) are true.</a:t>
            </a:r>
          </a:p>
          <a:p>
            <a:pPr>
              <a:defRPr/>
            </a:pPr>
            <a:endParaRPr lang="en-US" sz="2150" dirty="0">
              <a:solidFill>
                <a:schemeClr val="tx2">
                  <a:lumMod val="75000"/>
                </a:schemeClr>
              </a:solidFill>
              <a:latin typeface="Garamond" panose="02020404030301010803" pitchFamily="18" charset="0"/>
              <a:ea typeface="Arial" charset="0"/>
              <a:cs typeface="Arial" charset="0"/>
            </a:endParaRPr>
          </a:p>
          <a:p>
            <a:pPr>
              <a:defRPr/>
            </a:pPr>
            <a:r>
              <a:rPr lang="en-US" sz="2150" dirty="0">
                <a:solidFill>
                  <a:schemeClr val="tx2">
                    <a:lumMod val="75000"/>
                  </a:schemeClr>
                </a:solidFill>
                <a:latin typeface="Garamond" panose="02020404030301010803" pitchFamily="18" charset="0"/>
                <a:ea typeface="Arial" charset="0"/>
                <a:cs typeface="Arial" charset="0"/>
              </a:rPr>
              <a:t>In the previous examples, the coefficient for </a:t>
            </a:r>
            <a:r>
              <a:rPr lang="en-US" sz="2150" dirty="0" err="1">
                <a:solidFill>
                  <a:schemeClr val="tx2">
                    <a:lumMod val="75000"/>
                  </a:schemeClr>
                </a:solidFill>
                <a:latin typeface="Garamond" panose="02020404030301010803" pitchFamily="18" charset="0"/>
                <a:ea typeface="Arial" charset="0"/>
                <a:cs typeface="Arial" charset="0"/>
              </a:rPr>
              <a:t>ShelvLocGood</a:t>
            </a:r>
            <a:r>
              <a:rPr lang="en-US" sz="2150" dirty="0">
                <a:solidFill>
                  <a:schemeClr val="tx2">
                    <a:lumMod val="75000"/>
                  </a:schemeClr>
                </a:solidFill>
                <a:latin typeface="Garamond" panose="02020404030301010803" pitchFamily="18" charset="0"/>
                <a:ea typeface="Arial" charset="0"/>
                <a:cs typeface="Arial" charset="0"/>
              </a:rPr>
              <a:t> is 4.83, which means that if the Shelve Location was “Good” the sales would have been 4.83 units (in thousands) more compared to when the Shelve Location was “Bad” when all other variables are the same. Similarly, the sales would be 1.95 units more if the Shelve Location was “Medium” when compared to the base where the Shelve Location is “Bad”</a:t>
            </a:r>
          </a:p>
          <a:p>
            <a:pPr>
              <a:defRPr/>
            </a:pPr>
            <a:endParaRPr lang="en-US" sz="2150" dirty="0">
              <a:solidFill>
                <a:schemeClr val="tx2">
                  <a:lumMod val="75000"/>
                </a:schemeClr>
              </a:solidFill>
              <a:latin typeface="Garamond" panose="02020404030301010803" pitchFamily="18" charset="0"/>
              <a:ea typeface="Arial" charset="0"/>
              <a:cs typeface="Arial" charset="0"/>
            </a:endParaRPr>
          </a:p>
          <a:p>
            <a:pPr>
              <a:defRPr/>
            </a:pPr>
            <a:endParaRPr lang="en-US" sz="2200" dirty="0">
              <a:solidFill>
                <a:schemeClr val="tx2">
                  <a:lumMod val="75000"/>
                </a:schemeClr>
              </a:solidFill>
              <a:latin typeface="Garamond" panose="02020404030301010803" pitchFamily="18" charset="0"/>
              <a:ea typeface="Arial" charset="0"/>
              <a:cs typeface="Arial" charset="0"/>
            </a:endParaRPr>
          </a:p>
          <a:p>
            <a:pPr>
              <a:defRPr/>
            </a:pPr>
            <a:endParaRPr lang="en-US" sz="2400" dirty="0">
              <a:solidFill>
                <a:schemeClr val="tx2">
                  <a:lumMod val="75000"/>
                </a:schemeClr>
              </a:solidFill>
              <a:latin typeface="Garamond" panose="02020404030301010803" pitchFamily="18" charset="0"/>
              <a:ea typeface="Arial" charset="0"/>
              <a:cs typeface="Arial" charset="0"/>
            </a:endParaRPr>
          </a:p>
        </p:txBody>
      </p:sp>
      <p:sp>
        <p:nvSpPr>
          <p:cNvPr id="38915" name="Title 4"/>
          <p:cNvSpPr>
            <a:spLocks noGrp="1"/>
          </p:cNvSpPr>
          <p:nvPr>
            <p:ph type="title"/>
          </p:nvPr>
        </p:nvSpPr>
        <p:spPr>
          <a:xfrm>
            <a:off x="1998617" y="172642"/>
            <a:ext cx="6567488" cy="373856"/>
          </a:xfrm>
        </p:spPr>
        <p:txBody>
          <a:bodyPr>
            <a:normAutofit fontScale="90000"/>
          </a:bodyPr>
          <a:lstStyle/>
          <a:p>
            <a:pPr algn="ctr"/>
            <a:r>
              <a:rPr lang="en-US" dirty="0"/>
              <a:t>R Example: Predicting Sales of Baby Car Seats </a:t>
            </a:r>
            <a:endParaRPr dirty="0"/>
          </a:p>
        </p:txBody>
      </p:sp>
      <p:pic>
        <p:nvPicPr>
          <p:cNvPr id="2" name="5_6_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4500" y="4697413"/>
            <a:ext cx="487363" cy="487362"/>
          </a:xfrm>
          <a:prstGeom prst="rect">
            <a:avLst/>
          </a:prstGeom>
        </p:spPr>
      </p:pic>
    </p:spTree>
    <p:extLst>
      <p:ext uri="{BB962C8B-B14F-4D97-AF65-F5344CB8AC3E}">
        <p14:creationId xmlns:p14="http://schemas.microsoft.com/office/powerpoint/2010/main" val="6581195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42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3"/>
          <p:cNvSpPr>
            <a:spLocks noGrp="1"/>
          </p:cNvSpPr>
          <p:nvPr>
            <p:ph type="title"/>
          </p:nvPr>
        </p:nvSpPr>
        <p:spPr>
          <a:xfrm>
            <a:off x="1900375" y="232717"/>
            <a:ext cx="6567488" cy="373856"/>
          </a:xfrm>
        </p:spPr>
        <p:txBody>
          <a:bodyPr>
            <a:normAutofit fontScale="90000"/>
          </a:bodyPr>
          <a:lstStyle/>
          <a:p>
            <a:pPr algn="ctr" eaLnBrk="1" hangingPunct="1"/>
            <a:r>
              <a:rPr dirty="0"/>
              <a:t>Indicator (Dummy) Variables</a:t>
            </a:r>
          </a:p>
        </p:txBody>
      </p:sp>
      <p:sp>
        <p:nvSpPr>
          <p:cNvPr id="37891" name="Content Placeholder 4"/>
          <p:cNvSpPr>
            <a:spLocks noGrp="1"/>
          </p:cNvSpPr>
          <p:nvPr>
            <p:ph idx="1"/>
          </p:nvPr>
        </p:nvSpPr>
        <p:spPr>
          <a:xfrm>
            <a:off x="1700802" y="1134499"/>
            <a:ext cx="7443198" cy="2764926"/>
          </a:xfrm>
        </p:spPr>
        <p:txBody>
          <a:bodyPr>
            <a:normAutofit lnSpcReduction="10000"/>
          </a:bodyPr>
          <a:lstStyle/>
          <a:p>
            <a:pPr eaLnBrk="1" hangingPunct="1">
              <a:lnSpc>
                <a:spcPct val="100000"/>
              </a:lnSpc>
            </a:pPr>
            <a:r>
              <a:rPr lang="en-US" sz="2400" b="0" dirty="0">
                <a:solidFill>
                  <a:schemeClr val="tx2">
                    <a:lumMod val="75000"/>
                  </a:schemeClr>
                </a:solidFill>
                <a:latin typeface="Garamond" panose="02020404030301010803" pitchFamily="18" charset="0"/>
              </a:rPr>
              <a:t>Some variables are referred to as qualitative (categorical) variables</a:t>
            </a:r>
          </a:p>
          <a:p>
            <a:pPr lvl="1" eaLnBrk="1" hangingPunct="1">
              <a:lnSpc>
                <a:spcPct val="100000"/>
              </a:lnSpc>
            </a:pPr>
            <a:r>
              <a:rPr lang="en-US" sz="2400" dirty="0">
                <a:solidFill>
                  <a:schemeClr val="tx2">
                    <a:lumMod val="75000"/>
                  </a:schemeClr>
                </a:solidFill>
                <a:latin typeface="Garamond" panose="02020404030301010803" pitchFamily="18" charset="0"/>
              </a:rPr>
              <a:t>Qualitative variables do not yield quantifiable outcomes</a:t>
            </a:r>
          </a:p>
          <a:p>
            <a:pPr lvl="1" eaLnBrk="1" hangingPunct="1">
              <a:lnSpc>
                <a:spcPct val="100000"/>
              </a:lnSpc>
            </a:pPr>
            <a:r>
              <a:rPr lang="en-US" sz="2400" dirty="0">
                <a:solidFill>
                  <a:schemeClr val="tx2">
                    <a:lumMod val="75000"/>
                  </a:schemeClr>
                </a:solidFill>
                <a:latin typeface="Garamond" panose="02020404030301010803" pitchFamily="18" charset="0"/>
              </a:rPr>
              <a:t>Qualitative variables yield nominal- or ordinal-level information; used more to categorize items. </a:t>
            </a:r>
          </a:p>
          <a:p>
            <a:pPr eaLnBrk="1" hangingPunct="1">
              <a:lnSpc>
                <a:spcPct val="100000"/>
              </a:lnSpc>
            </a:pPr>
            <a:r>
              <a:rPr lang="en-US" sz="2400" b="0" dirty="0">
                <a:solidFill>
                  <a:schemeClr val="tx2">
                    <a:lumMod val="75000"/>
                  </a:schemeClr>
                </a:solidFill>
                <a:latin typeface="Garamond" panose="02020404030301010803" pitchFamily="18" charset="0"/>
              </a:rPr>
              <a:t>Qualitative variables are referred to as indicator,</a:t>
            </a:r>
            <a:br>
              <a:rPr lang="en-US" sz="2400" b="0" dirty="0">
                <a:solidFill>
                  <a:schemeClr val="tx2">
                    <a:lumMod val="75000"/>
                  </a:schemeClr>
                </a:solidFill>
                <a:latin typeface="Garamond" panose="02020404030301010803" pitchFamily="18" charset="0"/>
              </a:rPr>
            </a:br>
            <a:r>
              <a:rPr lang="en-US" sz="2400" b="0" dirty="0">
                <a:solidFill>
                  <a:schemeClr val="tx2">
                    <a:lumMod val="75000"/>
                  </a:schemeClr>
                </a:solidFill>
                <a:latin typeface="Garamond" panose="02020404030301010803" pitchFamily="18" charset="0"/>
              </a:rPr>
              <a:t>or dummy variables</a:t>
            </a:r>
          </a:p>
        </p:txBody>
      </p:sp>
      <p:pic>
        <p:nvPicPr>
          <p:cNvPr id="2" name="5_6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7663" y="4310063"/>
            <a:ext cx="487362" cy="487362"/>
          </a:xfrm>
          <a:prstGeom prst="rect">
            <a:avLst/>
          </a:prstGeom>
        </p:spPr>
      </p:pic>
    </p:spTree>
    <p:extLst>
      <p:ext uri="{BB962C8B-B14F-4D97-AF65-F5344CB8AC3E}">
        <p14:creationId xmlns:p14="http://schemas.microsoft.com/office/powerpoint/2010/main" val="23416022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0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714500" y="709023"/>
            <a:ext cx="7013864" cy="3785652"/>
          </a:xfrm>
          <a:prstGeom prst="rect">
            <a:avLst/>
          </a:prstGeom>
          <a:noFill/>
          <a:ln w="12700" cap="sq">
            <a:noFill/>
            <a:miter lim="800000"/>
            <a:headEnd type="none" w="sm" len="sm"/>
            <a:tailEnd type="none" w="sm" len="sm"/>
          </a:ln>
        </p:spPr>
        <p:txBody>
          <a:bodyPr wrap="square">
            <a:spAutoFit/>
          </a:bodyPr>
          <a:lstStyle/>
          <a:p>
            <a:pPr>
              <a:defRPr/>
            </a:pPr>
            <a:r>
              <a:rPr lang="en-US" sz="2400" dirty="0">
                <a:solidFill>
                  <a:schemeClr val="tx2">
                    <a:lumMod val="75000"/>
                  </a:schemeClr>
                </a:solidFill>
                <a:latin typeface="Garamond" panose="02020404030301010803" pitchFamily="18" charset="0"/>
                <a:ea typeface="Arial" charset="0"/>
                <a:cs typeface="Arial" charset="0"/>
              </a:rPr>
              <a:t>As an example, consider the issue of sex discrimination in the salary earnings of workers in some industries. </a:t>
            </a:r>
          </a:p>
          <a:p>
            <a:pPr>
              <a:defRPr/>
            </a:pPr>
            <a:endParaRPr lang="en-US" sz="2400" dirty="0">
              <a:solidFill>
                <a:schemeClr val="tx2">
                  <a:lumMod val="75000"/>
                </a:schemeClr>
              </a:solidFill>
              <a:latin typeface="Garamond" panose="02020404030301010803" pitchFamily="18" charset="0"/>
              <a:ea typeface="Arial" charset="0"/>
              <a:cs typeface="Arial" charset="0"/>
            </a:endParaRPr>
          </a:p>
          <a:p>
            <a:pPr>
              <a:defRPr/>
            </a:pPr>
            <a:r>
              <a:rPr lang="en-US" sz="2400" dirty="0">
                <a:solidFill>
                  <a:schemeClr val="tx2">
                    <a:lumMod val="75000"/>
                  </a:schemeClr>
                </a:solidFill>
                <a:latin typeface="Garamond" panose="02020404030301010803" pitchFamily="18" charset="0"/>
                <a:ea typeface="Arial" charset="0"/>
                <a:cs typeface="Arial" charset="0"/>
              </a:rPr>
              <a:t>In examining this issue, suppose a random sample of 15 workers is drawn from a pool of employed laborers in a particular industry and the workers’ average monthly salaries are determined, along with their age and gender. The data are shown in the following table. As sex can be only male or female, this variable is coded as a dummy variable with 0 = female, 1 = male.</a:t>
            </a:r>
          </a:p>
        </p:txBody>
      </p:sp>
      <p:sp>
        <p:nvSpPr>
          <p:cNvPr id="38915" name="Title 4"/>
          <p:cNvSpPr>
            <a:spLocks noGrp="1"/>
          </p:cNvSpPr>
          <p:nvPr>
            <p:ph type="title"/>
          </p:nvPr>
        </p:nvSpPr>
        <p:spPr>
          <a:xfrm>
            <a:off x="1288256" y="172642"/>
            <a:ext cx="6567488" cy="373856"/>
          </a:xfrm>
        </p:spPr>
        <p:txBody>
          <a:bodyPr>
            <a:normAutofit fontScale="90000"/>
          </a:bodyPr>
          <a:lstStyle/>
          <a:p>
            <a:pPr algn="ctr" eaLnBrk="1" hangingPunct="1"/>
            <a:r>
              <a:rPr dirty="0"/>
              <a:t>Monthly Salary Example</a:t>
            </a:r>
          </a:p>
        </p:txBody>
      </p:sp>
      <p:pic>
        <p:nvPicPr>
          <p:cNvPr id="2" name="5_6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76238" y="4518025"/>
            <a:ext cx="487362" cy="487363"/>
          </a:xfrm>
          <a:prstGeom prst="rect">
            <a:avLst/>
          </a:prstGeom>
        </p:spPr>
      </p:pic>
    </p:spTree>
    <p:extLst>
      <p:ext uri="{BB962C8B-B14F-4D97-AF65-F5344CB8AC3E}">
        <p14:creationId xmlns:p14="http://schemas.microsoft.com/office/powerpoint/2010/main" val="19812208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32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70"/>
          <p:cNvSpPr>
            <a:spLocks noGrp="1"/>
          </p:cNvSpPr>
          <p:nvPr>
            <p:ph type="title"/>
          </p:nvPr>
        </p:nvSpPr>
        <p:spPr>
          <a:xfrm>
            <a:off x="1428750" y="172642"/>
            <a:ext cx="6286500" cy="373856"/>
          </a:xfrm>
        </p:spPr>
        <p:txBody>
          <a:bodyPr>
            <a:normAutofit fontScale="90000"/>
          </a:bodyPr>
          <a:lstStyle/>
          <a:p>
            <a:pPr algn="ctr" eaLnBrk="1" hangingPunct="1"/>
            <a:r>
              <a:rPr dirty="0"/>
              <a:t>Data for the Monthly Salary Example</a:t>
            </a:r>
          </a:p>
        </p:txBody>
      </p:sp>
      <p:pic>
        <p:nvPicPr>
          <p:cNvPr id="39939" name="Picture 68" descr="table 14-5.tif"/>
          <p:cNvPicPr>
            <a:picLocks noChangeAspect="1"/>
          </p:cNvPicPr>
          <p:nvPr/>
        </p:nvPicPr>
        <p:blipFill>
          <a:blip r:embed="rId5" cstate="print"/>
          <a:srcRect/>
          <a:stretch>
            <a:fillRect/>
          </a:stretch>
        </p:blipFill>
        <p:spPr bwMode="auto">
          <a:xfrm>
            <a:off x="2754063" y="768664"/>
            <a:ext cx="4153057" cy="3790489"/>
          </a:xfrm>
          <a:prstGeom prst="rect">
            <a:avLst/>
          </a:prstGeom>
          <a:noFill/>
          <a:ln w="9525">
            <a:noFill/>
            <a:miter lim="800000"/>
            <a:headEnd/>
            <a:tailEnd/>
          </a:ln>
        </p:spPr>
      </p:pic>
      <p:pic>
        <p:nvPicPr>
          <p:cNvPr id="2" name="5_6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88938" y="4379913"/>
            <a:ext cx="487362" cy="487362"/>
          </a:xfrm>
          <a:prstGeom prst="rect">
            <a:avLst/>
          </a:prstGeom>
        </p:spPr>
      </p:pic>
    </p:spTree>
    <p:extLst>
      <p:ext uri="{BB962C8B-B14F-4D97-AF65-F5344CB8AC3E}">
        <p14:creationId xmlns:p14="http://schemas.microsoft.com/office/powerpoint/2010/main" val="33169027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Title 5"/>
          <p:cNvSpPr>
            <a:spLocks noGrp="1"/>
          </p:cNvSpPr>
          <p:nvPr>
            <p:ph type="title"/>
          </p:nvPr>
        </p:nvSpPr>
        <p:spPr>
          <a:xfrm>
            <a:off x="1428750" y="172641"/>
            <a:ext cx="6286500" cy="747713"/>
          </a:xfrm>
        </p:spPr>
        <p:txBody>
          <a:bodyPr>
            <a:normAutofit fontScale="90000"/>
          </a:bodyPr>
          <a:lstStyle/>
          <a:p>
            <a:pPr algn="ctr" eaLnBrk="1" hangingPunct="1"/>
            <a:r>
              <a:rPr dirty="0"/>
              <a:t>Regression Output </a:t>
            </a:r>
            <a:br>
              <a:rPr dirty="0"/>
            </a:br>
            <a:r>
              <a:rPr dirty="0"/>
              <a:t>for the Monthly Salary Example</a:t>
            </a:r>
          </a:p>
        </p:txBody>
      </p:sp>
      <p:pic>
        <p:nvPicPr>
          <p:cNvPr id="2" name="Picture 1"/>
          <p:cNvPicPr>
            <a:picLocks noChangeAspect="1"/>
          </p:cNvPicPr>
          <p:nvPr/>
        </p:nvPicPr>
        <p:blipFill>
          <a:blip r:embed="rId5"/>
          <a:stretch>
            <a:fillRect/>
          </a:stretch>
        </p:blipFill>
        <p:spPr>
          <a:xfrm>
            <a:off x="2303600" y="1096497"/>
            <a:ext cx="5411650" cy="3386582"/>
          </a:xfrm>
          <a:prstGeom prst="rect">
            <a:avLst/>
          </a:prstGeom>
        </p:spPr>
      </p:pic>
      <p:pic>
        <p:nvPicPr>
          <p:cNvPr id="3" name="5_6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76238" y="4365625"/>
            <a:ext cx="487362" cy="487363"/>
          </a:xfrm>
          <a:prstGeom prst="rect">
            <a:avLst/>
          </a:prstGeom>
        </p:spPr>
      </p:pic>
    </p:spTree>
    <p:extLst>
      <p:ext uri="{BB962C8B-B14F-4D97-AF65-F5344CB8AC3E}">
        <p14:creationId xmlns:p14="http://schemas.microsoft.com/office/powerpoint/2010/main" val="37810764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115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5"/>
          <p:cNvSpPr>
            <a:spLocks noGrp="1"/>
          </p:cNvSpPr>
          <p:nvPr>
            <p:ph type="title"/>
          </p:nvPr>
        </p:nvSpPr>
        <p:spPr>
          <a:xfrm>
            <a:off x="1428750" y="172642"/>
            <a:ext cx="6286500" cy="515048"/>
          </a:xfrm>
        </p:spPr>
        <p:txBody>
          <a:bodyPr>
            <a:normAutofit fontScale="90000"/>
          </a:bodyPr>
          <a:lstStyle/>
          <a:p>
            <a:pPr algn="ctr" eaLnBrk="1" hangingPunct="1"/>
            <a:r>
              <a:rPr dirty="0"/>
              <a:t>Regression Output </a:t>
            </a:r>
            <a:br>
              <a:rPr dirty="0"/>
            </a:br>
            <a:r>
              <a:rPr dirty="0"/>
              <a:t>for the Monthly Salary Example</a:t>
            </a:r>
          </a:p>
        </p:txBody>
      </p:sp>
      <p:pic>
        <p:nvPicPr>
          <p:cNvPr id="41987" name="Picture 3" descr="fig 14-8.tif"/>
          <p:cNvPicPr>
            <a:picLocks noChangeAspect="1"/>
          </p:cNvPicPr>
          <p:nvPr/>
        </p:nvPicPr>
        <p:blipFill>
          <a:blip r:embed="rId5" cstate="print"/>
          <a:srcRect/>
          <a:stretch>
            <a:fillRect/>
          </a:stretch>
        </p:blipFill>
        <p:spPr bwMode="auto">
          <a:xfrm>
            <a:off x="2571750" y="988367"/>
            <a:ext cx="4917262" cy="3656542"/>
          </a:xfrm>
          <a:prstGeom prst="rect">
            <a:avLst/>
          </a:prstGeom>
          <a:noFill/>
          <a:ln w="19050">
            <a:solidFill>
              <a:schemeClr val="bg2">
                <a:alpha val="21960"/>
              </a:schemeClr>
            </a:solidFill>
            <a:miter lim="800000"/>
            <a:headEnd/>
            <a:tailEnd/>
          </a:ln>
        </p:spPr>
      </p:pic>
      <p:pic>
        <p:nvPicPr>
          <p:cNvPr id="2" name="5_6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76238" y="4338638"/>
            <a:ext cx="487362" cy="487362"/>
          </a:xfrm>
          <a:prstGeom prst="rect">
            <a:avLst/>
          </a:prstGeom>
        </p:spPr>
      </p:pic>
    </p:spTree>
    <p:extLst>
      <p:ext uri="{BB962C8B-B14F-4D97-AF65-F5344CB8AC3E}">
        <p14:creationId xmlns:p14="http://schemas.microsoft.com/office/powerpoint/2010/main" val="18030655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2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5"/>
          <p:cNvSpPr>
            <a:spLocks noChangeArrowheads="1"/>
          </p:cNvSpPr>
          <p:nvPr/>
        </p:nvSpPr>
        <p:spPr bwMode="auto">
          <a:xfrm>
            <a:off x="1239352" y="610782"/>
            <a:ext cx="7587253" cy="4154984"/>
          </a:xfrm>
          <a:prstGeom prst="rect">
            <a:avLst/>
          </a:prstGeom>
          <a:noFill/>
          <a:ln w="12700" cap="sq">
            <a:noFill/>
            <a:miter lim="800000"/>
            <a:headEnd type="none" w="sm" len="sm"/>
            <a:tailEnd type="none" w="sm" len="sm"/>
          </a:ln>
        </p:spPr>
        <p:txBody>
          <a:bodyPr wrap="square">
            <a:spAutoFit/>
          </a:bodyPr>
          <a:lstStyle/>
          <a:p>
            <a:pPr marL="342900" indent="-342900">
              <a:buFont typeface="Arial" panose="020B0604020202020204" pitchFamily="34" charset="0"/>
              <a:buChar char="•"/>
              <a:defRPr/>
            </a:pPr>
            <a:r>
              <a:rPr lang="en-US" sz="2400" dirty="0">
                <a:solidFill>
                  <a:schemeClr val="tx2">
                    <a:lumMod val="75000"/>
                  </a:schemeClr>
                </a:solidFill>
                <a:latin typeface="Garamond" panose="02020404030301010803" pitchFamily="18" charset="0"/>
                <a:ea typeface="Arial" charset="0"/>
                <a:cs typeface="Arial" charset="0"/>
              </a:rPr>
              <a:t>You can use binary coding 1 and 0, only if you have no more than two levels (e.g. Sex: only male and female levels)</a:t>
            </a:r>
          </a:p>
          <a:p>
            <a:pPr marL="342900" indent="-342900">
              <a:buFont typeface="Arial" panose="020B0604020202020204" pitchFamily="34" charset="0"/>
              <a:buChar char="•"/>
              <a:defRPr/>
            </a:pPr>
            <a:endParaRPr lang="en-US" sz="2400" dirty="0">
              <a:solidFill>
                <a:schemeClr val="tx2">
                  <a:lumMod val="75000"/>
                </a:schemeClr>
              </a:solidFill>
              <a:latin typeface="Garamond" panose="02020404030301010803" pitchFamily="18" charset="0"/>
              <a:ea typeface="Arial" charset="0"/>
              <a:cs typeface="Arial" charset="0"/>
            </a:endParaRPr>
          </a:p>
          <a:p>
            <a:pPr marL="342900" indent="-342900">
              <a:buFont typeface="Arial" panose="020B0604020202020204" pitchFamily="34" charset="0"/>
              <a:buChar char="•"/>
              <a:defRPr/>
            </a:pPr>
            <a:r>
              <a:rPr lang="en-US" sz="2400" dirty="0">
                <a:solidFill>
                  <a:schemeClr val="tx2">
                    <a:lumMod val="75000"/>
                  </a:schemeClr>
                </a:solidFill>
                <a:latin typeface="Garamond" panose="02020404030301010803" pitchFamily="18" charset="0"/>
                <a:ea typeface="Arial" charset="0"/>
                <a:cs typeface="Arial" charset="0"/>
              </a:rPr>
              <a:t>For example, if the there are 3 levels and you code the categorical data as 1,2 and 3, the resulting model is going to be </a:t>
            </a:r>
            <a:r>
              <a:rPr lang="en-US" sz="2400" dirty="0">
                <a:solidFill>
                  <a:srgbClr val="C00000"/>
                </a:solidFill>
                <a:latin typeface="Garamond" panose="02020404030301010803" pitchFamily="18" charset="0"/>
                <a:ea typeface="Arial" charset="0"/>
                <a:cs typeface="Arial" charset="0"/>
              </a:rPr>
              <a:t>WRONG </a:t>
            </a:r>
            <a:r>
              <a:rPr lang="en-US" sz="2400" dirty="0">
                <a:solidFill>
                  <a:schemeClr val="tx2">
                    <a:lumMod val="75000"/>
                  </a:schemeClr>
                </a:solidFill>
                <a:latin typeface="Garamond" panose="02020404030301010803" pitchFamily="18" charset="0"/>
                <a:ea typeface="Arial" charset="0"/>
                <a:cs typeface="Arial" charset="0"/>
              </a:rPr>
              <a:t>(because you are assuming that the distance between the first and the second category levels is the same as the distance between the second and the third levels). </a:t>
            </a:r>
          </a:p>
          <a:p>
            <a:pPr marL="342900" indent="-342900">
              <a:buFont typeface="Arial" panose="020B0604020202020204" pitchFamily="34" charset="0"/>
              <a:buChar char="•"/>
              <a:defRPr/>
            </a:pPr>
            <a:endParaRPr lang="en-US" sz="2400" dirty="0">
              <a:solidFill>
                <a:schemeClr val="tx2">
                  <a:lumMod val="75000"/>
                </a:schemeClr>
              </a:solidFill>
              <a:latin typeface="Garamond" panose="02020404030301010803" pitchFamily="18" charset="0"/>
              <a:ea typeface="Arial" charset="0"/>
              <a:cs typeface="Arial" charset="0"/>
            </a:endParaRPr>
          </a:p>
          <a:p>
            <a:pPr marL="342900" indent="-342900">
              <a:buFont typeface="Arial" panose="020B0604020202020204" pitchFamily="34" charset="0"/>
              <a:buChar char="•"/>
              <a:defRPr/>
            </a:pPr>
            <a:r>
              <a:rPr lang="en-US" sz="2400" dirty="0">
                <a:solidFill>
                  <a:schemeClr val="tx2">
                    <a:lumMod val="75000"/>
                  </a:schemeClr>
                </a:solidFill>
                <a:latin typeface="Garamond" panose="02020404030301010803" pitchFamily="18" charset="0"/>
                <a:ea typeface="Arial" charset="0"/>
                <a:cs typeface="Arial" charset="0"/>
              </a:rPr>
              <a:t>In such cases, you should </a:t>
            </a:r>
            <a:r>
              <a:rPr lang="en-US" sz="2400" dirty="0">
                <a:solidFill>
                  <a:srgbClr val="C00000"/>
                </a:solidFill>
                <a:latin typeface="Garamond" panose="02020404030301010803" pitchFamily="18" charset="0"/>
                <a:ea typeface="Arial" charset="0"/>
                <a:cs typeface="Arial" charset="0"/>
              </a:rPr>
              <a:t>explicitly defined</a:t>
            </a:r>
            <a:r>
              <a:rPr lang="en-US" sz="2400" dirty="0">
                <a:solidFill>
                  <a:schemeClr val="tx2">
                    <a:lumMod val="75000"/>
                  </a:schemeClr>
                </a:solidFill>
                <a:latin typeface="Garamond" panose="02020404030301010803" pitchFamily="18" charset="0"/>
                <a:ea typeface="Arial" charset="0"/>
                <a:cs typeface="Arial" charset="0"/>
              </a:rPr>
              <a:t> the variable as a factor.</a:t>
            </a:r>
          </a:p>
        </p:txBody>
      </p:sp>
      <p:sp>
        <p:nvSpPr>
          <p:cNvPr id="38915" name="Title 4"/>
          <p:cNvSpPr>
            <a:spLocks noGrp="1"/>
          </p:cNvSpPr>
          <p:nvPr>
            <p:ph type="title"/>
          </p:nvPr>
        </p:nvSpPr>
        <p:spPr>
          <a:xfrm>
            <a:off x="1998617" y="172642"/>
            <a:ext cx="6567488" cy="373856"/>
          </a:xfrm>
        </p:spPr>
        <p:txBody>
          <a:bodyPr>
            <a:normAutofit fontScale="90000"/>
          </a:bodyPr>
          <a:lstStyle/>
          <a:p>
            <a:pPr algn="ctr"/>
            <a:r>
              <a:rPr lang="en-US" dirty="0"/>
              <a:t>Dummy Variables with More than Two Levels</a:t>
            </a:r>
            <a:endParaRPr dirty="0"/>
          </a:p>
        </p:txBody>
      </p:sp>
      <p:pic>
        <p:nvPicPr>
          <p:cNvPr id="2" name="5_6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6388" y="4518025"/>
            <a:ext cx="487362" cy="487363"/>
          </a:xfrm>
          <a:prstGeom prst="rect">
            <a:avLst/>
          </a:prstGeom>
        </p:spPr>
      </p:pic>
    </p:spTree>
    <p:extLst>
      <p:ext uri="{BB962C8B-B14F-4D97-AF65-F5344CB8AC3E}">
        <p14:creationId xmlns:p14="http://schemas.microsoft.com/office/powerpoint/2010/main" val="30882751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811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1998617" y="172642"/>
            <a:ext cx="6567488" cy="373856"/>
          </a:xfrm>
        </p:spPr>
        <p:txBody>
          <a:bodyPr>
            <a:normAutofit fontScale="90000"/>
          </a:bodyPr>
          <a:lstStyle/>
          <a:p>
            <a:pPr algn="ctr"/>
            <a:r>
              <a:rPr lang="en-US" dirty="0"/>
              <a:t>R Example: Predicting Sales of Baby Car Seats </a:t>
            </a:r>
            <a:endParaRPr dirty="0"/>
          </a:p>
        </p:txBody>
      </p:sp>
      <p:sp>
        <p:nvSpPr>
          <p:cNvPr id="2" name="Rectangle 1"/>
          <p:cNvSpPr/>
          <p:nvPr/>
        </p:nvSpPr>
        <p:spPr>
          <a:xfrm>
            <a:off x="1793203" y="740635"/>
            <a:ext cx="6978316" cy="4044697"/>
          </a:xfrm>
          <a:prstGeom prst="rect">
            <a:avLst/>
          </a:prstGeom>
        </p:spPr>
        <p:txBody>
          <a:bodyPr wrap="square">
            <a:spAutoFit/>
          </a:bodyPr>
          <a:lstStyle/>
          <a:p>
            <a:pPr latinLnBrk="1">
              <a:spcAft>
                <a:spcPts val="1000"/>
              </a:spcAft>
            </a:pP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library</a:t>
            </a:r>
            <a:r>
              <a:rPr lang="en-US" sz="1400" dirty="0">
                <a:latin typeface="Consolas" panose="020B0609020204030204" pitchFamily="49" charset="0"/>
                <a:ea typeface="Cambria" panose="02040503050406030204" pitchFamily="18" charset="0"/>
                <a:cs typeface="Times New Roman" panose="02020603050405020304" pitchFamily="18" charset="0"/>
              </a:rPr>
              <a:t>(ISLR)  </a:t>
            </a: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a:t>
            </a:r>
            <a:r>
              <a:rPr lang="en-US" sz="1400" i="1" dirty="0" err="1">
                <a:solidFill>
                  <a:srgbClr val="8F5902"/>
                </a:solidFill>
                <a:latin typeface="Consolas" panose="020B0609020204030204" pitchFamily="49" charset="0"/>
                <a:ea typeface="Cambria" panose="02040503050406030204" pitchFamily="18" charset="0"/>
                <a:cs typeface="Times New Roman" panose="02020603050405020304" pitchFamily="18" charset="0"/>
              </a:rPr>
              <a:t>install.packages</a:t>
            </a: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('ISLR') if you had errors</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Warning: package 'ISLR' was built under R version 3.4.4</a:t>
            </a:r>
          </a:p>
          <a:p>
            <a:pPr latinLnBrk="1">
              <a:spcAft>
                <a:spcPts val="1000"/>
              </a:spcAft>
            </a:pPr>
            <a:r>
              <a:rPr lang="en-US" sz="1400" dirty="0" err="1">
                <a:latin typeface="Consolas" panose="020B0609020204030204" pitchFamily="49" charset="0"/>
                <a:ea typeface="Cambria" panose="02040503050406030204" pitchFamily="18" charset="0"/>
                <a:cs typeface="Times New Roman" panose="02020603050405020304" pitchFamily="18" charset="0"/>
              </a:rPr>
              <a:t>MyData</a:t>
            </a:r>
            <a:r>
              <a:rPr lang="en-US" sz="1400" dirty="0">
                <a:latin typeface="Consolas" panose="020B0609020204030204" pitchFamily="49" charset="0"/>
                <a:ea typeface="Cambria" panose="02040503050406030204" pitchFamily="18" charset="0"/>
                <a:cs typeface="Times New Roman" panose="02020603050405020304" pitchFamily="18" charset="0"/>
              </a:rPr>
              <a:t>&lt;-</a:t>
            </a:r>
            <a:r>
              <a:rPr lang="en-US" sz="1400" dirty="0" err="1">
                <a:latin typeface="Consolas" panose="020B0609020204030204" pitchFamily="49" charset="0"/>
                <a:ea typeface="Cambria" panose="02040503050406030204" pitchFamily="18" charset="0"/>
                <a:cs typeface="Times New Roman" panose="02020603050405020304" pitchFamily="18" charset="0"/>
              </a:rPr>
              <a:t>Carseats</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4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8</a:t>
            </a:r>
            <a:r>
              <a:rPr lang="en-US" sz="1400" dirty="0">
                <a:latin typeface="Consolas" panose="020B0609020204030204" pitchFamily="49" charset="0"/>
                <a:ea typeface="Cambria" panose="02040503050406030204" pitchFamily="18" charset="0"/>
                <a:cs typeface="Times New Roman" panose="02020603050405020304" pitchFamily="18" charset="0"/>
              </a:rPr>
              <a:t>]</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str</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MyData</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 shows which variables are factor or numerical</a:t>
            </a:r>
            <a:endParaRPr lang="en-US" sz="1400" dirty="0">
              <a:latin typeface="Consolas" panose="020B0609020204030204" pitchFamily="49" charset="0"/>
              <a:ea typeface="Cambria" panose="02040503050406030204" pitchFamily="18" charset="0"/>
              <a:cs typeface="Times New Roman" panose="02020603050405020304" pitchFamily="18" charset="0"/>
            </a:endParaRPr>
          </a:p>
          <a:p>
            <a:pPr latinLnBrk="1">
              <a:spcAft>
                <a:spcPts val="1000"/>
              </a:spcAft>
            </a:pP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dirty="0" err="1">
                <a:latin typeface="Consolas" panose="020B0609020204030204" pitchFamily="49" charset="0"/>
                <a:ea typeface="Cambria" panose="02040503050406030204" pitchFamily="18" charset="0"/>
                <a:cs typeface="Times New Roman" panose="02020603050405020304" pitchFamily="18" charset="0"/>
              </a:rPr>
              <a:t>data.frame</a:t>
            </a:r>
            <a:r>
              <a:rPr lang="en-US" sz="1400" dirty="0">
                <a:latin typeface="Consolas" panose="020B0609020204030204" pitchFamily="49" charset="0"/>
                <a:ea typeface="Cambria" panose="02040503050406030204" pitchFamily="18" charset="0"/>
                <a:cs typeface="Times New Roman" panose="02020603050405020304" pitchFamily="18" charset="0"/>
              </a:rPr>
              <a:t>':    400 obs. of  8 variables:</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 Sales      : </a:t>
            </a:r>
            <a:r>
              <a:rPr lang="en-US" sz="1400" dirty="0" err="1">
                <a:latin typeface="Consolas" panose="020B0609020204030204" pitchFamily="49" charset="0"/>
                <a:ea typeface="Cambria" panose="02040503050406030204" pitchFamily="18" charset="0"/>
                <a:cs typeface="Times New Roman" panose="02020603050405020304" pitchFamily="18" charset="0"/>
              </a:rPr>
              <a:t>num</a:t>
            </a:r>
            <a:r>
              <a:rPr lang="en-US" sz="1400" dirty="0">
                <a:latin typeface="Consolas" panose="020B0609020204030204" pitchFamily="49" charset="0"/>
                <a:ea typeface="Cambria" panose="02040503050406030204" pitchFamily="18" charset="0"/>
                <a:cs typeface="Times New Roman" panose="02020603050405020304" pitchFamily="18" charset="0"/>
              </a:rPr>
              <a:t>  9.5 11.22 10.06 7.4 4.15 ...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 </a:t>
            </a:r>
            <a:r>
              <a:rPr lang="en-US" sz="1400" dirty="0" err="1">
                <a:latin typeface="Consolas" panose="020B0609020204030204" pitchFamily="49" charset="0"/>
                <a:ea typeface="Cambria" panose="02040503050406030204" pitchFamily="18" charset="0"/>
                <a:cs typeface="Times New Roman" panose="02020603050405020304" pitchFamily="18" charset="0"/>
              </a:rPr>
              <a:t>CompPrice</a:t>
            </a:r>
            <a:r>
              <a:rPr lang="en-US" sz="1400" dirty="0">
                <a:latin typeface="Consolas" panose="020B0609020204030204" pitchFamily="49" charset="0"/>
                <a:ea typeface="Cambria" panose="02040503050406030204" pitchFamily="18" charset="0"/>
                <a:cs typeface="Times New Roman" panose="02020603050405020304" pitchFamily="18" charset="0"/>
              </a:rPr>
              <a:t>  : </a:t>
            </a:r>
            <a:r>
              <a:rPr lang="en-US" sz="1400" dirty="0" err="1">
                <a:latin typeface="Consolas" panose="020B0609020204030204" pitchFamily="49" charset="0"/>
                <a:ea typeface="Cambria" panose="02040503050406030204" pitchFamily="18" charset="0"/>
                <a:cs typeface="Times New Roman" panose="02020603050405020304" pitchFamily="18" charset="0"/>
              </a:rPr>
              <a:t>num</a:t>
            </a:r>
            <a:r>
              <a:rPr lang="en-US" sz="1400" dirty="0">
                <a:latin typeface="Consolas" panose="020B0609020204030204" pitchFamily="49" charset="0"/>
                <a:ea typeface="Cambria" panose="02040503050406030204" pitchFamily="18" charset="0"/>
                <a:cs typeface="Times New Roman" panose="02020603050405020304" pitchFamily="18" charset="0"/>
              </a:rPr>
              <a:t>  138 111 113 117 141 124 115 136 132 132 ...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 Income     : </a:t>
            </a:r>
            <a:r>
              <a:rPr lang="en-US" sz="1400" dirty="0" err="1">
                <a:latin typeface="Consolas" panose="020B0609020204030204" pitchFamily="49" charset="0"/>
                <a:ea typeface="Cambria" panose="02040503050406030204" pitchFamily="18" charset="0"/>
                <a:cs typeface="Times New Roman" panose="02020603050405020304" pitchFamily="18" charset="0"/>
              </a:rPr>
              <a:t>num</a:t>
            </a:r>
            <a:r>
              <a:rPr lang="en-US" sz="1400" dirty="0">
                <a:latin typeface="Consolas" panose="020B0609020204030204" pitchFamily="49" charset="0"/>
                <a:ea typeface="Cambria" panose="02040503050406030204" pitchFamily="18" charset="0"/>
                <a:cs typeface="Times New Roman" panose="02020603050405020304" pitchFamily="18" charset="0"/>
              </a:rPr>
              <a:t>  73 48 35 100 64 113 105 81 110 113 ...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 Advertising: </a:t>
            </a:r>
            <a:r>
              <a:rPr lang="en-US" sz="1400" dirty="0" err="1">
                <a:latin typeface="Consolas" panose="020B0609020204030204" pitchFamily="49" charset="0"/>
                <a:ea typeface="Cambria" panose="02040503050406030204" pitchFamily="18" charset="0"/>
                <a:cs typeface="Times New Roman" panose="02020603050405020304" pitchFamily="18" charset="0"/>
              </a:rPr>
              <a:t>num</a:t>
            </a:r>
            <a:r>
              <a:rPr lang="en-US" sz="1400" dirty="0">
                <a:latin typeface="Consolas" panose="020B0609020204030204" pitchFamily="49" charset="0"/>
                <a:ea typeface="Cambria" panose="02040503050406030204" pitchFamily="18" charset="0"/>
                <a:cs typeface="Times New Roman" panose="02020603050405020304" pitchFamily="18" charset="0"/>
              </a:rPr>
              <a:t>  11 16 10 4 3 13 0 15 0 0 ...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 Population : </a:t>
            </a:r>
            <a:r>
              <a:rPr lang="en-US" sz="1400" dirty="0" err="1">
                <a:latin typeface="Consolas" panose="020B0609020204030204" pitchFamily="49" charset="0"/>
                <a:ea typeface="Cambria" panose="02040503050406030204" pitchFamily="18" charset="0"/>
                <a:cs typeface="Times New Roman" panose="02020603050405020304" pitchFamily="18" charset="0"/>
              </a:rPr>
              <a:t>num</a:t>
            </a:r>
            <a:r>
              <a:rPr lang="en-US" sz="1400" dirty="0">
                <a:latin typeface="Consolas" panose="020B0609020204030204" pitchFamily="49" charset="0"/>
                <a:ea typeface="Cambria" panose="02040503050406030204" pitchFamily="18" charset="0"/>
                <a:cs typeface="Times New Roman" panose="02020603050405020304" pitchFamily="18" charset="0"/>
              </a:rPr>
              <a:t>  276 260 269 466 340 501 45 425 108 131 ...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 Price      : </a:t>
            </a:r>
            <a:r>
              <a:rPr lang="en-US" sz="1400" dirty="0" err="1">
                <a:latin typeface="Consolas" panose="020B0609020204030204" pitchFamily="49" charset="0"/>
                <a:ea typeface="Cambria" panose="02040503050406030204" pitchFamily="18" charset="0"/>
                <a:cs typeface="Times New Roman" panose="02020603050405020304" pitchFamily="18" charset="0"/>
              </a:rPr>
              <a:t>num</a:t>
            </a:r>
            <a:r>
              <a:rPr lang="en-US" sz="1400" dirty="0">
                <a:latin typeface="Consolas" panose="020B0609020204030204" pitchFamily="49" charset="0"/>
                <a:ea typeface="Cambria" panose="02040503050406030204" pitchFamily="18" charset="0"/>
                <a:cs typeface="Times New Roman" panose="02020603050405020304" pitchFamily="18" charset="0"/>
              </a:rPr>
              <a:t>  120 83 80 97 128 72 108 120 124 124 ...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 </a:t>
            </a:r>
            <a:r>
              <a:rPr lang="en-US" sz="1400" dirty="0" err="1">
                <a:latin typeface="Consolas" panose="020B0609020204030204" pitchFamily="49" charset="0"/>
                <a:ea typeface="Cambria" panose="02040503050406030204" pitchFamily="18" charset="0"/>
                <a:cs typeface="Times New Roman" panose="02020603050405020304" pitchFamily="18" charset="0"/>
              </a:rPr>
              <a:t>ShelveLoc</a:t>
            </a:r>
            <a:r>
              <a:rPr lang="en-US" sz="1400" dirty="0">
                <a:latin typeface="Consolas" panose="020B0609020204030204" pitchFamily="49" charset="0"/>
                <a:ea typeface="Cambria" panose="02040503050406030204" pitchFamily="18" charset="0"/>
                <a:cs typeface="Times New Roman" panose="02020603050405020304" pitchFamily="18" charset="0"/>
              </a:rPr>
              <a:t>  : Factor w/ 3 levels "</a:t>
            </a:r>
            <a:r>
              <a:rPr lang="en-US" sz="1400" dirty="0" err="1">
                <a:latin typeface="Consolas" panose="020B0609020204030204" pitchFamily="49" charset="0"/>
                <a:ea typeface="Cambria" panose="02040503050406030204" pitchFamily="18" charset="0"/>
                <a:cs typeface="Times New Roman" panose="02020603050405020304" pitchFamily="18" charset="0"/>
              </a:rPr>
              <a:t>Bad","Good","Medium</a:t>
            </a:r>
            <a:r>
              <a:rPr lang="en-US" sz="1400" dirty="0">
                <a:latin typeface="Consolas" panose="020B0609020204030204" pitchFamily="49" charset="0"/>
                <a:ea typeface="Cambria" panose="02040503050406030204" pitchFamily="18" charset="0"/>
                <a:cs typeface="Times New Roman" panose="02020603050405020304" pitchFamily="18" charset="0"/>
              </a:rPr>
              <a:t>": 1 2 3 3 1 1 3 2 3 3 ...</a:t>
            </a:r>
            <a:br>
              <a:rPr lang="en-US" sz="1400" dirty="0">
                <a:latin typeface="Consolas" panose="020B0609020204030204" pitchFamily="49" charset="0"/>
                <a:ea typeface="Cambria" panose="02040503050406030204" pitchFamily="18" charset="0"/>
                <a:cs typeface="Times New Roman" panose="02020603050405020304" pitchFamily="18" charset="0"/>
              </a:rPr>
            </a:br>
            <a:r>
              <a:rPr lang="en-US" sz="1400" dirty="0">
                <a:latin typeface="Consolas" panose="020B0609020204030204" pitchFamily="49" charset="0"/>
                <a:ea typeface="Cambria" panose="02040503050406030204" pitchFamily="18" charset="0"/>
                <a:cs typeface="Times New Roman" panose="02020603050405020304" pitchFamily="18" charset="0"/>
              </a:rPr>
              <a:t>##  $ Age        : </a:t>
            </a:r>
            <a:r>
              <a:rPr lang="en-US" sz="1400" dirty="0" err="1">
                <a:latin typeface="Consolas" panose="020B0609020204030204" pitchFamily="49" charset="0"/>
                <a:ea typeface="Cambria" panose="02040503050406030204" pitchFamily="18" charset="0"/>
                <a:cs typeface="Times New Roman" panose="02020603050405020304" pitchFamily="18" charset="0"/>
              </a:rPr>
              <a:t>num</a:t>
            </a:r>
            <a:r>
              <a:rPr lang="en-US" sz="1400" dirty="0">
                <a:latin typeface="Consolas" panose="020B0609020204030204" pitchFamily="49" charset="0"/>
                <a:ea typeface="Cambria" panose="02040503050406030204" pitchFamily="18" charset="0"/>
                <a:cs typeface="Times New Roman" panose="02020603050405020304" pitchFamily="18" charset="0"/>
              </a:rPr>
              <a:t>  42 65 59 55 38 78 71 67 76 76 ...</a:t>
            </a:r>
          </a:p>
          <a:p>
            <a:r>
              <a:rPr lang="en-US" sz="1400" dirty="0">
                <a:latin typeface="Consolas" panose="020B0609020204030204" pitchFamily="49" charset="0"/>
                <a:ea typeface="Cambria" panose="02040503050406030204" pitchFamily="18" charset="0"/>
                <a:cs typeface="Times New Roman" panose="02020603050405020304" pitchFamily="18" charset="0"/>
              </a:rPr>
              <a:t>Model=</a:t>
            </a:r>
            <a:r>
              <a:rPr lang="en-US" sz="14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lm</a:t>
            </a:r>
            <a:r>
              <a:rPr lang="en-US" sz="1400" dirty="0">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Sales</a:t>
            </a:r>
            <a:r>
              <a:rPr lang="en-US" sz="1400" b="1" dirty="0" err="1">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a:t>
            </a:r>
            <a:r>
              <a:rPr lang="en-US" sz="1400"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data</a:t>
            </a:r>
            <a:r>
              <a:rPr lang="en-US" sz="14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a:t>
            </a:r>
            <a:r>
              <a:rPr lang="en-US" sz="1400" dirty="0" err="1">
                <a:latin typeface="Consolas" panose="020B0609020204030204" pitchFamily="49" charset="0"/>
                <a:ea typeface="Cambria" panose="02040503050406030204" pitchFamily="18" charset="0"/>
                <a:cs typeface="Times New Roman" panose="02020603050405020304" pitchFamily="18" charset="0"/>
              </a:rPr>
              <a:t>MyData</a:t>
            </a:r>
            <a:r>
              <a:rPr lang="en-US" sz="1400" dirty="0">
                <a:latin typeface="Consolas" panose="020B0609020204030204" pitchFamily="49" charset="0"/>
                <a:ea typeface="Cambria" panose="02040503050406030204" pitchFamily="18" charset="0"/>
                <a:cs typeface="Times New Roman" panose="02020603050405020304" pitchFamily="18" charset="0"/>
              </a:rPr>
              <a:t>) </a:t>
            </a:r>
            <a:r>
              <a:rPr lang="en-US" sz="14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#Use all other columns to predict Sales</a:t>
            </a:r>
            <a:br>
              <a:rPr lang="en-US" sz="1600" dirty="0">
                <a:latin typeface="Cambria" panose="02040503050406030204" pitchFamily="18" charset="0"/>
                <a:ea typeface="Cambria" panose="02040503050406030204" pitchFamily="18" charset="0"/>
                <a:cs typeface="Times New Roman" panose="02020603050405020304" pitchFamily="18" charset="0"/>
              </a:rPr>
            </a:br>
            <a:endParaRPr lang="en-US" dirty="0"/>
          </a:p>
        </p:txBody>
      </p:sp>
      <p:pic>
        <p:nvPicPr>
          <p:cNvPr id="3" name="5_6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03225" y="4448175"/>
            <a:ext cx="487363" cy="487363"/>
          </a:xfrm>
          <a:prstGeom prst="rect">
            <a:avLst/>
          </a:prstGeom>
        </p:spPr>
      </p:pic>
    </p:spTree>
    <p:extLst>
      <p:ext uri="{BB962C8B-B14F-4D97-AF65-F5344CB8AC3E}">
        <p14:creationId xmlns:p14="http://schemas.microsoft.com/office/powerpoint/2010/main" val="8980289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176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a:xfrm>
            <a:off x="1998617" y="172642"/>
            <a:ext cx="6567488" cy="373856"/>
          </a:xfrm>
        </p:spPr>
        <p:txBody>
          <a:bodyPr>
            <a:normAutofit fontScale="90000"/>
          </a:bodyPr>
          <a:lstStyle/>
          <a:p>
            <a:pPr algn="ctr"/>
            <a:r>
              <a:rPr lang="en-US" dirty="0"/>
              <a:t>R Example: Predicting Sales of Baby Car Seats </a:t>
            </a:r>
            <a:endParaRPr dirty="0"/>
          </a:p>
        </p:txBody>
      </p:sp>
      <p:sp>
        <p:nvSpPr>
          <p:cNvPr id="3" name="Rounded Rectangle 2"/>
          <p:cNvSpPr/>
          <p:nvPr/>
        </p:nvSpPr>
        <p:spPr>
          <a:xfrm>
            <a:off x="695246" y="3997846"/>
            <a:ext cx="8327842" cy="362737"/>
          </a:xfrm>
          <a:prstGeom prst="round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 name="TextBox 3"/>
          <p:cNvSpPr txBox="1"/>
          <p:nvPr/>
        </p:nvSpPr>
        <p:spPr>
          <a:xfrm>
            <a:off x="6998946" y="2186825"/>
            <a:ext cx="2191538" cy="584775"/>
          </a:xfrm>
          <a:prstGeom prst="rect">
            <a:avLst/>
          </a:prstGeom>
          <a:noFill/>
        </p:spPr>
        <p:txBody>
          <a:bodyPr wrap="square" rtlCol="0">
            <a:spAutoFit/>
          </a:bodyPr>
          <a:lstStyle/>
          <a:p>
            <a:pPr algn="ctr"/>
            <a:r>
              <a:rPr lang="en-US" sz="1600" b="1" dirty="0">
                <a:solidFill>
                  <a:srgbClr val="C00000"/>
                </a:solidFill>
              </a:rPr>
              <a:t>Location of the Shelve in the Store </a:t>
            </a:r>
          </a:p>
        </p:txBody>
      </p:sp>
      <p:cxnSp>
        <p:nvCxnSpPr>
          <p:cNvPr id="6" name="Straight Arrow Connector 5"/>
          <p:cNvCxnSpPr/>
          <p:nvPr/>
        </p:nvCxnSpPr>
        <p:spPr>
          <a:xfrm flipH="1">
            <a:off x="7284972" y="2826526"/>
            <a:ext cx="1103327" cy="1097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1527209" y="656349"/>
            <a:ext cx="8349916" cy="4421723"/>
          </a:xfrm>
          <a:prstGeom prst="rect">
            <a:avLst/>
          </a:prstGeom>
        </p:spPr>
        <p:txBody>
          <a:bodyPr wrap="square">
            <a:spAutoFit/>
          </a:bodyPr>
          <a:lstStyle/>
          <a:p>
            <a:pPr latinLnBrk="1">
              <a:spcAft>
                <a:spcPts val="1000"/>
              </a:spcAft>
            </a:pPr>
            <a:r>
              <a:rPr lang="en-US" sz="13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summary</a:t>
            </a:r>
            <a:r>
              <a:rPr lang="en-US" sz="1300" dirty="0">
                <a:latin typeface="Consolas" panose="020B0609020204030204" pitchFamily="49" charset="0"/>
                <a:ea typeface="Cambria" panose="02040503050406030204" pitchFamily="18" charset="0"/>
                <a:cs typeface="Times New Roman" panose="02020603050405020304" pitchFamily="18" charset="0"/>
              </a:rPr>
              <a:t>(Model)</a:t>
            </a:r>
          </a:p>
          <a:p>
            <a:r>
              <a:rPr lang="en-US" sz="1300" dirty="0">
                <a:latin typeface="Consolas" panose="020B0609020204030204" pitchFamily="49" charset="0"/>
                <a:ea typeface="Cambria" panose="02040503050406030204" pitchFamily="18" charset="0"/>
                <a:cs typeface="Times New Roman" panose="02020603050405020304" pitchFamily="18" charset="0"/>
              </a:rPr>
              <a:t>## Call:</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lm(formula = Sales ~ ., data = </a:t>
            </a:r>
            <a:r>
              <a:rPr lang="en-US" sz="1300" dirty="0" err="1">
                <a:latin typeface="Consolas" panose="020B0609020204030204" pitchFamily="49" charset="0"/>
                <a:ea typeface="Cambria" panose="02040503050406030204" pitchFamily="18" charset="0"/>
                <a:cs typeface="Times New Roman" panose="02020603050405020304" pitchFamily="18" charset="0"/>
              </a:rPr>
              <a:t>MyData</a:t>
            </a:r>
            <a:r>
              <a:rPr lang="en-US" sz="1300" dirty="0">
                <a:latin typeface="Consolas" panose="020B0609020204030204" pitchFamily="49" charset="0"/>
                <a:ea typeface="Cambria" panose="02040503050406030204" pitchFamily="18" charset="0"/>
                <a:cs typeface="Times New Roman" panose="02020603050405020304" pitchFamily="18" charset="0"/>
              </a:rPr>
              <a:t>)</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Residuals:</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Min      1Q  Median      3Q     Max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-2.7634 -0.6869  0.0231  0.6564  3.3245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Coefficients:</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Estimate Std. Error t value </a:t>
            </a:r>
            <a:r>
              <a:rPr lang="en-US" sz="1300" dirty="0" err="1">
                <a:latin typeface="Consolas" panose="020B0609020204030204" pitchFamily="49" charset="0"/>
                <a:ea typeface="Cambria" panose="02040503050406030204" pitchFamily="18" charset="0"/>
                <a:cs typeface="Times New Roman" panose="02020603050405020304" pitchFamily="18" charset="0"/>
              </a:rPr>
              <a:t>Pr</a:t>
            </a:r>
            <a:r>
              <a:rPr lang="en-US" sz="1300" dirty="0">
                <a:latin typeface="Consolas" panose="020B0609020204030204" pitchFamily="49" charset="0"/>
                <a:ea typeface="Cambria" panose="02040503050406030204" pitchFamily="18" charset="0"/>
                <a:cs typeface="Times New Roman" panose="02020603050405020304" pitchFamily="18" charset="0"/>
              </a:rPr>
              <a:t>(&gt;|t|)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(Intercept)      5.3592591  0.5241924   10.22   &lt;2e-16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CompPrice</a:t>
            </a:r>
            <a:r>
              <a:rPr lang="en-US" sz="1300" dirty="0">
                <a:latin typeface="Consolas" panose="020B0609020204030204" pitchFamily="49" charset="0"/>
                <a:ea typeface="Cambria" panose="02040503050406030204" pitchFamily="18" charset="0"/>
                <a:cs typeface="Times New Roman" panose="02020603050405020304" pitchFamily="18" charset="0"/>
              </a:rPr>
              <a:t>        0.0929101  0.0041451   22.41   &lt;2e-16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Income           0.0158393  0.0018395    8.61   &lt;2e-16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Advertising      0.1141444  0.0080124   14.25   &lt;2e-16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Population       0.0003004  0.0003622    0.83    0.407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Price           -0.0953926  0.0026726  -35.69   &lt;2e-16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ShelveLocGood</a:t>
            </a:r>
            <a:r>
              <a:rPr lang="en-US" sz="1300" dirty="0">
                <a:latin typeface="Consolas" panose="020B0609020204030204" pitchFamily="49" charset="0"/>
                <a:ea typeface="Cambria" panose="02040503050406030204" pitchFamily="18" charset="0"/>
                <a:cs typeface="Times New Roman" panose="02020603050405020304" pitchFamily="18" charset="0"/>
              </a:rPr>
              <a:t>    4.8399824  0.1526478   31.71   &lt;2e-16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t>
            </a:r>
            <a:r>
              <a:rPr lang="en-US" sz="1300" dirty="0" err="1">
                <a:latin typeface="Consolas" panose="020B0609020204030204" pitchFamily="49" charset="0"/>
                <a:ea typeface="Cambria" panose="02040503050406030204" pitchFamily="18" charset="0"/>
                <a:cs typeface="Times New Roman" panose="02020603050405020304" pitchFamily="18" charset="0"/>
              </a:rPr>
              <a:t>ShelveLocMedium</a:t>
            </a:r>
            <a:r>
              <a:rPr lang="en-US" sz="1300" dirty="0">
                <a:latin typeface="Consolas" panose="020B0609020204030204" pitchFamily="49" charset="0"/>
                <a:ea typeface="Cambria" panose="02040503050406030204" pitchFamily="18" charset="0"/>
                <a:cs typeface="Times New Roman" panose="02020603050405020304" pitchFamily="18" charset="0"/>
              </a:rPr>
              <a:t>  1.9570591  0.1255736   15.59   &lt;2e-16 ***</a:t>
            </a:r>
            <a:br>
              <a:rPr lang="en-US" sz="1300" dirty="0">
                <a:latin typeface="Cambria" panose="02040503050406030204" pitchFamily="18" charset="0"/>
                <a:ea typeface="Cambria" panose="02040503050406030204" pitchFamily="18" charset="0"/>
                <a:cs typeface="Times New Roman" panose="02020603050405020304" pitchFamily="18" charset="0"/>
              </a:rPr>
            </a:br>
            <a:r>
              <a:rPr lang="en-US" sz="1300" dirty="0">
                <a:latin typeface="Consolas" panose="020B0609020204030204" pitchFamily="49" charset="0"/>
                <a:ea typeface="Cambria" panose="02040503050406030204" pitchFamily="18" charset="0"/>
                <a:cs typeface="Times New Roman" panose="02020603050405020304" pitchFamily="18" charset="0"/>
              </a:rPr>
              <a:t>## Age             -0.0459990  0.0031817  -14.46   &lt;2e-16 ***</a:t>
            </a:r>
            <a:br>
              <a:rPr lang="en-US" sz="1300" dirty="0">
                <a:latin typeface="Cambria" panose="02040503050406030204" pitchFamily="18" charset="0"/>
                <a:ea typeface="Cambria" panose="02040503050406030204" pitchFamily="18" charset="0"/>
                <a:cs typeface="Times New Roman" panose="02020603050405020304" pitchFamily="18" charset="0"/>
              </a:rPr>
            </a:br>
            <a:br>
              <a:rPr lang="en-US" sz="1300" dirty="0">
                <a:latin typeface="Cambria" panose="02040503050406030204" pitchFamily="18" charset="0"/>
                <a:ea typeface="Cambria" panose="02040503050406030204" pitchFamily="18" charset="0"/>
                <a:cs typeface="Times New Roman" panose="02020603050405020304" pitchFamily="18" charset="0"/>
              </a:rPr>
            </a:br>
            <a:endParaRPr lang="en-US" sz="1300" dirty="0"/>
          </a:p>
        </p:txBody>
      </p:sp>
      <p:pic>
        <p:nvPicPr>
          <p:cNvPr id="2" name="5_6_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2100" y="4559300"/>
            <a:ext cx="487363" cy="487363"/>
          </a:xfrm>
          <a:prstGeom prst="rect">
            <a:avLst/>
          </a:prstGeom>
        </p:spPr>
      </p:pic>
    </p:spTree>
    <p:extLst>
      <p:ext uri="{BB962C8B-B14F-4D97-AF65-F5344CB8AC3E}">
        <p14:creationId xmlns:p14="http://schemas.microsoft.com/office/powerpoint/2010/main" val="20562932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4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17981</TotalTime>
  <Words>1510</Words>
  <Application>Microsoft Macintosh PowerPoint</Application>
  <PresentationFormat>On-screen Show (16:9)</PresentationFormat>
  <Paragraphs>54</Paragraphs>
  <Slides>10</Slides>
  <Notes>10</Notes>
  <HiddenSlides>0</HiddenSlides>
  <MMClips>10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Arial Black</vt:lpstr>
      <vt:lpstr>Calibri</vt:lpstr>
      <vt:lpstr>Cambria</vt:lpstr>
      <vt:lpstr>Consolas</vt:lpstr>
      <vt:lpstr>Garamond</vt:lpstr>
      <vt:lpstr>Times New Roman</vt:lpstr>
      <vt:lpstr>Office Theme</vt:lpstr>
      <vt:lpstr>Multiple Regression with Categorical Variables</vt:lpstr>
      <vt:lpstr>Indicator (Dummy) Variables</vt:lpstr>
      <vt:lpstr>Monthly Salary Example</vt:lpstr>
      <vt:lpstr>Data for the Monthly Salary Example</vt:lpstr>
      <vt:lpstr>Regression Output  for the Monthly Salary Example</vt:lpstr>
      <vt:lpstr>Regression Output  for the Monthly Salary Example</vt:lpstr>
      <vt:lpstr>Dummy Variables with More than Two Levels</vt:lpstr>
      <vt:lpstr>R Example: Predicting Sales of Baby Car Seats </vt:lpstr>
      <vt:lpstr>R Example: Predicting Sales of Baby Car Seats </vt:lpstr>
      <vt:lpstr>R Example: Predicting Sales of Baby Car Seats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Harron Young</cp:lastModifiedBy>
  <cp:revision>296</cp:revision>
  <dcterms:created xsi:type="dcterms:W3CDTF">2016-02-11T18:06:46Z</dcterms:created>
  <dcterms:modified xsi:type="dcterms:W3CDTF">2019-01-17T22:01:22Z</dcterms:modified>
</cp:coreProperties>
</file>

<file path=docProps/thumbnail.jpeg>
</file>